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6"/>
  </p:notesMasterIdLst>
  <p:handoutMasterIdLst>
    <p:handoutMasterId r:id="rId37"/>
  </p:handoutMasterIdLst>
  <p:sldIdLst>
    <p:sldId id="2145705059" r:id="rId2"/>
    <p:sldId id="2145705070" r:id="rId3"/>
    <p:sldId id="2145705137" r:id="rId4"/>
    <p:sldId id="2145705282"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5265"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281" r:id="rId31"/>
    <p:sldId id="2145705248" r:id="rId32"/>
    <p:sldId id="2145705135" r:id="rId33"/>
    <p:sldId id="2145705283" r:id="rId34"/>
    <p:sldId id="2145705285" r:id="rId35"/>
  </p:sldIdLst>
  <p:sldSz cx="12192000" cy="6858000"/>
  <p:notesSz cx="6735763" cy="9866313"/>
  <p:custShowLst>
    <p:custShow name="Format Guide Workshop" id="0">
      <p:sldLst/>
    </p:custShow>
  </p:custShowLst>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796" autoAdjust="0"/>
  </p:normalViewPr>
  <p:slideViewPr>
    <p:cSldViewPr snapToGrid="0">
      <p:cViewPr varScale="1">
        <p:scale>
          <a:sx n="107" d="100"/>
          <a:sy n="107" d="100"/>
        </p:scale>
        <p:origin x="1068" y="10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dirty="0"/>
          </a:p>
        </p:txBody>
      </p:sp>
    </p:spTree>
    <p:extLst>
      <p:ext uri="{BB962C8B-B14F-4D97-AF65-F5344CB8AC3E}">
        <p14:creationId xmlns:p14="http://schemas.microsoft.com/office/powerpoint/2010/main" val="69180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dirty="0"/>
          </a:p>
        </p:txBody>
      </p:sp>
    </p:spTree>
    <p:extLst>
      <p:ext uri="{BB962C8B-B14F-4D97-AF65-F5344CB8AC3E}">
        <p14:creationId xmlns:p14="http://schemas.microsoft.com/office/powerpoint/2010/main" val="3997214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11">
            <a:extLst>
              <a:ext uri="{FF2B5EF4-FFF2-40B4-BE49-F238E27FC236}">
                <a16:creationId xmlns:a16="http://schemas.microsoft.com/office/drawing/2014/main" id="{DA13FE8D-C321-CB8A-E092-42E1EACEC652}"/>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9D5E4628-CC03-8954-1409-8B5BD7745B70}"/>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meti.go.jp/policy/energy_environment/global_warming/gifund/index.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archive/digital/architecture/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
        <p:nvSpPr>
          <p:cNvPr id="2" name="テキスト ボックス 1">
            <a:extLst>
              <a:ext uri="{FF2B5EF4-FFF2-40B4-BE49-F238E27FC236}">
                <a16:creationId xmlns:a16="http://schemas.microsoft.com/office/drawing/2014/main" id="{D78B16F4-5F8E-F5BC-FB5C-29AC6A2501DD}"/>
              </a:ext>
            </a:extLst>
          </p:cNvPr>
          <p:cNvSpPr txBox="1"/>
          <p:nvPr/>
        </p:nvSpPr>
        <p:spPr>
          <a:xfrm>
            <a:off x="382731" y="6299844"/>
            <a:ext cx="6218075" cy="3657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u="sng" dirty="0">
                <a:solidFill>
                  <a:srgbClr val="FF0000"/>
                </a:solidFill>
              </a:rPr>
              <a:t>本表の作成に当たっては、</a:t>
            </a:r>
            <a:r>
              <a:rPr kumimoji="1" lang="en-US" altLang="ja-JP" sz="1200" u="sng" dirty="0">
                <a:solidFill>
                  <a:srgbClr val="FF0000"/>
                </a:solidFill>
              </a:rPr>
              <a:t>N</a:t>
            </a:r>
            <a:r>
              <a:rPr kumimoji="1" lang="ja-JP" altLang="en-US" sz="1200" u="sng" dirty="0">
                <a:solidFill>
                  <a:srgbClr val="FF0000"/>
                </a:solidFill>
              </a:rPr>
              <a:t>●年度ではなく具体的な年度（</a:t>
            </a:r>
            <a:r>
              <a:rPr kumimoji="1" lang="en-US" altLang="ja-JP" sz="1200" u="sng" dirty="0">
                <a:solidFill>
                  <a:srgbClr val="FF0000"/>
                </a:solidFill>
              </a:rPr>
              <a:t>2025</a:t>
            </a:r>
            <a:r>
              <a:rPr kumimoji="1" lang="ja-JP" altLang="en-US" sz="1200" u="sng" dirty="0">
                <a:solidFill>
                  <a:srgbClr val="FF0000"/>
                </a:solidFill>
              </a:rPr>
              <a:t>年度など）で記載してください。</a:t>
            </a:r>
          </a:p>
        </p:txBody>
      </p:sp>
      <p:sp>
        <p:nvSpPr>
          <p:cNvPr id="9" name="四角形: 角を丸くする 8">
            <a:extLst>
              <a:ext uri="{FF2B5EF4-FFF2-40B4-BE49-F238E27FC236}">
                <a16:creationId xmlns:a16="http://schemas.microsoft.com/office/drawing/2014/main" id="{45C64C82-385A-8914-FACE-466C17787880}"/>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C940F1AB-8EF9-7996-937B-1AAC0DB41D36}"/>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2F08739-8081-C984-BB3E-B7D91277D8DA}"/>
              </a:ext>
            </a:extLst>
          </p:cNvPr>
          <p:cNvSpPr txBox="1"/>
          <p:nvPr/>
        </p:nvSpPr>
        <p:spPr>
          <a:xfrm>
            <a:off x="2506494" y="6472888"/>
            <a:ext cx="6218075" cy="3657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rgbClr val="FF0000"/>
                </a:solidFill>
              </a:rPr>
              <a:t>本表の作成に当たっては、</a:t>
            </a:r>
            <a:r>
              <a:rPr kumimoji="1" lang="en-US" altLang="ja-JP" sz="1200" dirty="0">
                <a:solidFill>
                  <a:srgbClr val="FF0000"/>
                </a:solidFill>
              </a:rPr>
              <a:t>N</a:t>
            </a:r>
            <a:r>
              <a:rPr kumimoji="1" lang="ja-JP" altLang="en-US" sz="1200" dirty="0">
                <a:solidFill>
                  <a:srgbClr val="FF0000"/>
                </a:solidFill>
              </a:rPr>
              <a:t>●年度ではなく具体的な年度（</a:t>
            </a:r>
            <a:r>
              <a:rPr kumimoji="1" lang="en-US" altLang="ja-JP" sz="1200" dirty="0">
                <a:solidFill>
                  <a:srgbClr val="FF0000"/>
                </a:solidFill>
              </a:rPr>
              <a:t>2025</a:t>
            </a:r>
            <a:r>
              <a:rPr kumimoji="1" lang="ja-JP" altLang="en-US" sz="1200" dirty="0">
                <a:solidFill>
                  <a:srgbClr val="FF0000"/>
                </a:solidFill>
              </a:rPr>
              <a:t>年度など）で記載してください。</a:t>
            </a:r>
          </a:p>
        </p:txBody>
      </p:sp>
      <p:sp>
        <p:nvSpPr>
          <p:cNvPr id="6" name="四角形: 角を丸くする 5">
            <a:extLst>
              <a:ext uri="{FF2B5EF4-FFF2-40B4-BE49-F238E27FC236}">
                <a16:creationId xmlns:a16="http://schemas.microsoft.com/office/drawing/2014/main" id="{A578678A-35C7-F2E1-24ED-0574089F6FC9}"/>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BFEB4F74-9069-52AF-B83A-D356FCBD6834}"/>
              </a:ext>
            </a:extLst>
          </p:cNvPr>
          <p:cNvSpPr txBox="1">
            <a:spLocks/>
          </p:cNvSpPr>
          <p:nvPr/>
        </p:nvSpPr>
        <p:spPr>
          <a:xfrm>
            <a:off x="455784" y="1673335"/>
            <a:ext cx="11164738" cy="2773406"/>
          </a:xfrm>
          <a:prstGeom prst="rect">
            <a:avLst/>
          </a:prstGeom>
          <a:solidFill>
            <a:schemeClr val="tx2">
              <a:lumMod val="40000"/>
              <a:lumOff val="60000"/>
            </a:schemeClr>
          </a:solidFill>
        </p:spPr>
        <p:txBody>
          <a:bodyPr vert="horz" wrap="square" lIns="36000" tIns="180000" rIns="180000" bIns="180000" rtlCol="0" anchor="ctr">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br>
              <a:rPr kumimoji="1" lang="en-US" altLang="ja-JP" sz="1800" dirty="0">
                <a:solidFill>
                  <a:schemeClr val="tx1"/>
                </a:solidFill>
              </a:rPr>
            </a:br>
            <a:r>
              <a:rPr kumimoji="1" lang="en-US" altLang="ja-JP" sz="1800" dirty="0">
                <a:solidFill>
                  <a:srgbClr val="FF0000"/>
                </a:solidFill>
              </a:rPr>
              <a:t>※</a:t>
            </a:r>
            <a:r>
              <a:rPr kumimoji="1" lang="ja-JP" altLang="en-US" sz="1800" dirty="0">
                <a:solidFill>
                  <a:srgbClr val="FF0000"/>
                </a:solidFill>
              </a:rPr>
              <a:t>「２．研究開発計画」はコンソーシアム参画企業間で共有されますので、ご留意ください。</a:t>
            </a:r>
            <a:br>
              <a:rPr kumimoji="1" lang="en-US" altLang="ja-JP" sz="1800" dirty="0">
                <a:solidFill>
                  <a:schemeClr val="tx1"/>
                </a:solidFill>
              </a:rPr>
            </a:br>
            <a:r>
              <a:rPr kumimoji="1" lang="ja-JP" altLang="en-US" sz="1800" dirty="0">
                <a:solidFill>
                  <a:srgbClr val="FF0000"/>
                </a:solidFill>
              </a:rPr>
              <a:t>他の参画企業に秘匿する必要がある個別の研究開発内容については本資料とは別に補足資料（様式自由）として「４．その他」の後に添付して提出してください。</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237144"/>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技術流出防止措置</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142">
            <a:extLst>
              <a:ext uri="{FF2B5EF4-FFF2-40B4-BE49-F238E27FC236}">
                <a16:creationId xmlns:a16="http://schemas.microsoft.com/office/drawing/2014/main" id="{F38BAB73-E1FA-47C7-14EC-4401E716FC15}"/>
              </a:ext>
            </a:extLst>
          </p:cNvPr>
          <p:cNvCxnSpPr>
            <a:cxnSpLocks/>
          </p:cNvCxnSpPr>
          <p:nvPr/>
        </p:nvCxnSpPr>
        <p:spPr>
          <a:xfrm>
            <a:off x="9264907"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8148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703323" y="5256834"/>
            <a:ext cx="983535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7650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7650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923987" y="4586672"/>
            <a:ext cx="1063193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880955" y="5929161"/>
            <a:ext cx="10674963"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363499B-A225-42AC-92E1-D7C9B59458DB}"/>
              </a:ext>
            </a:extLst>
          </p:cNvPr>
          <p:cNvSpPr txBox="1"/>
          <p:nvPr/>
        </p:nvSpPr>
        <p:spPr>
          <a:xfrm>
            <a:off x="4380859" y="2651430"/>
            <a:ext cx="727107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a:cxnSpLocks/>
          </p:cNvCxnSpPr>
          <p:nvPr/>
        </p:nvCxnSpPr>
        <p:spPr>
          <a:xfrm flipV="1">
            <a:off x="4380859" y="2692548"/>
            <a:ext cx="6877911" cy="762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387694" y="2951233"/>
            <a:ext cx="6871076"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392557"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314609" y="2853994"/>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5366574"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6340591"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53487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2027</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402376" y="3079827"/>
            <a:ext cx="4859004"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a:off x="5569405" y="5726595"/>
            <a:ext cx="25682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4312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137657" y="5719705"/>
            <a:ext cx="203710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076229"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31873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31873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31873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31873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31873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31905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102381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67693" y="2880845"/>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682313"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10389622"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4151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3102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536657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6337478"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8293639"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102348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2883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63678" y="3143244"/>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7590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7650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410721" y="4419255"/>
            <a:ext cx="1565206"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3179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6031348" y="4412749"/>
            <a:ext cx="9309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766261" y="4237058"/>
            <a:ext cx="806887" cy="2357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nvGrpSpPr>
          <p:cNvPr id="175" name="Group 174">
            <a:extLst>
              <a:ext uri="{FF2B5EF4-FFF2-40B4-BE49-F238E27FC236}">
                <a16:creationId xmlns:a16="http://schemas.microsoft.com/office/drawing/2014/main" id="{E10971D6-F12D-41A5-9ACC-D9B88D62686F}"/>
              </a:ext>
            </a:extLst>
          </p:cNvPr>
          <p:cNvGrpSpPr/>
          <p:nvPr/>
        </p:nvGrpSpPr>
        <p:grpSpPr>
          <a:xfrm>
            <a:off x="69354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526741" y="4430194"/>
            <a:ext cx="1666876"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4340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4169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3242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4515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941712" y="4981090"/>
            <a:ext cx="1622201" cy="206284"/>
            <a:chOff x="5216504" y="2691808"/>
            <a:chExt cx="122015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10006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615421" y="5157309"/>
            <a:ext cx="151911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8" name="Rectangle 71">
            <a:extLst>
              <a:ext uri="{FF2B5EF4-FFF2-40B4-BE49-F238E27FC236}">
                <a16:creationId xmlns:a16="http://schemas.microsoft.com/office/drawing/2014/main" id="{5A8F37FC-E53B-42CC-8F3D-4717A475808E}"/>
              </a:ext>
            </a:extLst>
          </p:cNvPr>
          <p:cNvSpPr/>
          <p:nvPr/>
        </p:nvSpPr>
        <p:spPr>
          <a:xfrm>
            <a:off x="8148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3976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660583" y="6437770"/>
            <a:ext cx="126617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281554" y="6254250"/>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6003640" y="6437770"/>
            <a:ext cx="2197639"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807428" y="6254250"/>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66178" y="2951156"/>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39" name="矢印: 五方向 22">
            <a:extLst>
              <a:ext uri="{FF2B5EF4-FFF2-40B4-BE49-F238E27FC236}">
                <a16:creationId xmlns:a16="http://schemas.microsoft.com/office/drawing/2014/main" id="{3ADB5D8E-9D3E-4258-87A2-3BB1C84C4FC0}"/>
              </a:ext>
            </a:extLst>
          </p:cNvPr>
          <p:cNvSpPr/>
          <p:nvPr/>
        </p:nvSpPr>
        <p:spPr>
          <a:xfrm>
            <a:off x="9926371" y="3089865"/>
            <a:ext cx="790144"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7" name="二等辺三角形 146"/>
          <p:cNvSpPr/>
          <p:nvPr/>
        </p:nvSpPr>
        <p:spPr>
          <a:xfrm flipV="1">
            <a:off x="813636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972763" y="4960738"/>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1006676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1015239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7214327"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7256253" y="665222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7317748" y="6563928"/>
            <a:ext cx="1967329"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事業４年度目</a:t>
            </a:r>
            <a:r>
              <a:rPr kumimoji="1" lang="en-US" altLang="ja-JP" sz="900" dirty="0">
                <a:solidFill>
                  <a:srgbClr val="575757"/>
                </a:solidFill>
                <a:latin typeface="Meiryo UI" panose="020B0604030504040204" pitchFamily="50" charset="-128"/>
                <a:ea typeface="Meiryo UI" panose="020B0604030504040204" pitchFamily="50" charset="-128"/>
              </a:rPr>
              <a:t>)</a:t>
            </a:r>
          </a:p>
        </p:txBody>
      </p:sp>
      <p:cxnSp>
        <p:nvCxnSpPr>
          <p:cNvPr id="21" name="直線矢印コネクタ 20"/>
          <p:cNvCxnSpPr/>
          <p:nvPr/>
        </p:nvCxnSpPr>
        <p:spPr>
          <a:xfrm>
            <a:off x="7080546" y="5122622"/>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439218" y="4472793"/>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80011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2801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10134536"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193617"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10116441"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7265127" y="5815168"/>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7190004"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41623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287241"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287241"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276691" y="422041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772201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5676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663101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7738180" y="463362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07547"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5482839"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50870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50870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543810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7654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7287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40" name="二等辺三角形 239"/>
          <p:cNvSpPr/>
          <p:nvPr/>
        </p:nvSpPr>
        <p:spPr>
          <a:xfrm>
            <a:off x="89869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3964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32225"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101215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5755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20" name="テキスト ボックス 130">
            <a:extLst>
              <a:ext uri="{FF2B5EF4-FFF2-40B4-BE49-F238E27FC236}">
                <a16:creationId xmlns:a16="http://schemas.microsoft.com/office/drawing/2014/main" id="{FCF3EA4E-0491-4DD9-1F11-57C12FFCE88F}"/>
              </a:ext>
            </a:extLst>
          </p:cNvPr>
          <p:cNvSpPr txBox="1"/>
          <p:nvPr/>
        </p:nvSpPr>
        <p:spPr>
          <a:xfrm>
            <a:off x="556379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2026</a:t>
            </a:r>
          </a:p>
        </p:txBody>
      </p:sp>
      <p:sp>
        <p:nvSpPr>
          <p:cNvPr id="23" name="テキスト ボックス 130">
            <a:extLst>
              <a:ext uri="{FF2B5EF4-FFF2-40B4-BE49-F238E27FC236}">
                <a16:creationId xmlns:a16="http://schemas.microsoft.com/office/drawing/2014/main" id="{628A4614-ADF2-D27C-103D-8FDE9C79EBCB}"/>
              </a:ext>
            </a:extLst>
          </p:cNvPr>
          <p:cNvSpPr txBox="1"/>
          <p:nvPr/>
        </p:nvSpPr>
        <p:spPr>
          <a:xfrm>
            <a:off x="459959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2025</a:t>
            </a:r>
          </a:p>
        </p:txBody>
      </p:sp>
      <p:sp>
        <p:nvSpPr>
          <p:cNvPr id="24" name="テキスト ボックス 130">
            <a:extLst>
              <a:ext uri="{FF2B5EF4-FFF2-40B4-BE49-F238E27FC236}">
                <a16:creationId xmlns:a16="http://schemas.microsoft.com/office/drawing/2014/main" id="{80DB6F6C-F32E-C5B6-E032-513C3877445D}"/>
              </a:ext>
            </a:extLst>
          </p:cNvPr>
          <p:cNvSpPr txBox="1"/>
          <p:nvPr/>
        </p:nvSpPr>
        <p:spPr>
          <a:xfrm>
            <a:off x="944783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25" name="テキスト ボックス 130">
            <a:extLst>
              <a:ext uri="{FF2B5EF4-FFF2-40B4-BE49-F238E27FC236}">
                <a16:creationId xmlns:a16="http://schemas.microsoft.com/office/drawing/2014/main" id="{DE5ECE07-BF1B-6034-E327-96FDDB7D9C1C}"/>
              </a:ext>
            </a:extLst>
          </p:cNvPr>
          <p:cNvSpPr txBox="1"/>
          <p:nvPr/>
        </p:nvSpPr>
        <p:spPr>
          <a:xfrm>
            <a:off x="847675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2029</a:t>
            </a:r>
          </a:p>
        </p:txBody>
      </p:sp>
      <p:sp>
        <p:nvSpPr>
          <p:cNvPr id="26" name="テキスト ボックス 130">
            <a:extLst>
              <a:ext uri="{FF2B5EF4-FFF2-40B4-BE49-F238E27FC236}">
                <a16:creationId xmlns:a16="http://schemas.microsoft.com/office/drawing/2014/main" id="{A01EEFB8-CCF5-AE0D-70C0-9E2F66E809D5}"/>
              </a:ext>
            </a:extLst>
          </p:cNvPr>
          <p:cNvSpPr txBox="1"/>
          <p:nvPr/>
        </p:nvSpPr>
        <p:spPr>
          <a:xfrm>
            <a:off x="751255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2028</a:t>
            </a:r>
          </a:p>
        </p:txBody>
      </p:sp>
      <p:cxnSp>
        <p:nvCxnSpPr>
          <p:cNvPr id="29" name="直線コネクタ 117">
            <a:extLst>
              <a:ext uri="{FF2B5EF4-FFF2-40B4-BE49-F238E27FC236}">
                <a16:creationId xmlns:a16="http://schemas.microsoft.com/office/drawing/2014/main" id="{D6C151FD-4807-D767-2D3C-C246554E8AFC}"/>
              </a:ext>
            </a:extLst>
          </p:cNvPr>
          <p:cNvCxnSpPr>
            <a:cxnSpLocks/>
          </p:cNvCxnSpPr>
          <p:nvPr/>
        </p:nvCxnSpPr>
        <p:spPr>
          <a:xfrm>
            <a:off x="10241674" y="2842923"/>
            <a:ext cx="3139" cy="177085"/>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1" name="直線コネクタ 121">
            <a:extLst>
              <a:ext uri="{FF2B5EF4-FFF2-40B4-BE49-F238E27FC236}">
                <a16:creationId xmlns:a16="http://schemas.microsoft.com/office/drawing/2014/main" id="{017ED4F0-21B0-566A-3C19-11927642048A}"/>
              </a:ext>
            </a:extLst>
          </p:cNvPr>
          <p:cNvCxnSpPr>
            <a:cxnSpLocks/>
          </p:cNvCxnSpPr>
          <p:nvPr/>
        </p:nvCxnSpPr>
        <p:spPr>
          <a:xfrm flipH="1">
            <a:off x="8293639" y="2842923"/>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4" name="直線コネクタ 123">
            <a:extLst>
              <a:ext uri="{FF2B5EF4-FFF2-40B4-BE49-F238E27FC236}">
                <a16:creationId xmlns:a16="http://schemas.microsoft.com/office/drawing/2014/main" id="{78621694-DC85-6824-AF05-A5AAA432BBD6}"/>
              </a:ext>
            </a:extLst>
          </p:cNvPr>
          <p:cNvCxnSpPr>
            <a:cxnSpLocks/>
          </p:cNvCxnSpPr>
          <p:nvPr/>
        </p:nvCxnSpPr>
        <p:spPr>
          <a:xfrm>
            <a:off x="9267656" y="2842923"/>
            <a:ext cx="0" cy="182432"/>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2" name="直線コネクタ 134">
            <a:extLst>
              <a:ext uri="{FF2B5EF4-FFF2-40B4-BE49-F238E27FC236}">
                <a16:creationId xmlns:a16="http://schemas.microsoft.com/office/drawing/2014/main" id="{6FB930BE-37D0-C461-97EC-9B794A14B020}"/>
              </a:ext>
            </a:extLst>
          </p:cNvPr>
          <p:cNvCxnSpPr>
            <a:cxnSpLocks/>
          </p:cNvCxnSpPr>
          <p:nvPr/>
        </p:nvCxnSpPr>
        <p:spPr>
          <a:xfrm>
            <a:off x="11271211"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二等辺三角形 48">
            <a:extLst>
              <a:ext uri="{FF2B5EF4-FFF2-40B4-BE49-F238E27FC236}">
                <a16:creationId xmlns:a16="http://schemas.microsoft.com/office/drawing/2014/main" id="{28EF6518-A11A-E7C0-4CDF-EB5B22777C2F}"/>
              </a:ext>
            </a:extLst>
          </p:cNvPr>
          <p:cNvSpPr/>
          <p:nvPr/>
        </p:nvSpPr>
        <p:spPr>
          <a:xfrm flipV="1">
            <a:off x="5463233" y="5555113"/>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 name="二等辺三角形 49">
            <a:extLst>
              <a:ext uri="{FF2B5EF4-FFF2-40B4-BE49-F238E27FC236}">
                <a16:creationId xmlns:a16="http://schemas.microsoft.com/office/drawing/2014/main" id="{820BCDF4-989B-0CD1-11E3-913623191305}"/>
              </a:ext>
            </a:extLst>
          </p:cNvPr>
          <p:cNvSpPr/>
          <p:nvPr/>
        </p:nvSpPr>
        <p:spPr>
          <a:xfrm flipV="1">
            <a:off x="5930836" y="6266617"/>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9" name="二等辺三角形 68">
            <a:extLst>
              <a:ext uri="{FF2B5EF4-FFF2-40B4-BE49-F238E27FC236}">
                <a16:creationId xmlns:a16="http://schemas.microsoft.com/office/drawing/2014/main" id="{C04A80E4-D162-AF47-AFB1-F1F86B272CA4}"/>
              </a:ext>
            </a:extLst>
          </p:cNvPr>
          <p:cNvSpPr/>
          <p:nvPr/>
        </p:nvSpPr>
        <p:spPr>
          <a:xfrm flipV="1">
            <a:off x="5521462" y="495359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2AE87667-87D4-92E0-4F94-3544C0C60779}"/>
              </a:ext>
            </a:extLst>
          </p:cNvPr>
          <p:cNvSpPr/>
          <p:nvPr/>
        </p:nvSpPr>
        <p:spPr>
          <a:xfrm flipV="1">
            <a:off x="5873850" y="4226110"/>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48BFDC77-A3B6-6354-E87A-C17C9819705C}"/>
              </a:ext>
            </a:extLst>
          </p:cNvPr>
          <p:cNvSpPr/>
          <p:nvPr/>
        </p:nvSpPr>
        <p:spPr>
          <a:xfrm flipV="1">
            <a:off x="8111166" y="5552567"/>
            <a:ext cx="108000" cy="108000"/>
          </a:xfrm>
          <a:prstGeom prst="triangle">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二等辺三角形 71">
            <a:extLst>
              <a:ext uri="{FF2B5EF4-FFF2-40B4-BE49-F238E27FC236}">
                <a16:creationId xmlns:a16="http://schemas.microsoft.com/office/drawing/2014/main" id="{61081B1F-1A00-85FD-5DDC-64AA0E43897C}"/>
              </a:ext>
            </a:extLst>
          </p:cNvPr>
          <p:cNvSpPr/>
          <p:nvPr/>
        </p:nvSpPr>
        <p:spPr>
          <a:xfrm flipV="1">
            <a:off x="8123612" y="4956141"/>
            <a:ext cx="108000" cy="108000"/>
          </a:xfrm>
          <a:prstGeom prst="triangle">
            <a:avLst/>
          </a:prstGeom>
          <a:solidFill>
            <a:schemeClr val="tx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3" name="二等辺三角形 72">
            <a:extLst>
              <a:ext uri="{FF2B5EF4-FFF2-40B4-BE49-F238E27FC236}">
                <a16:creationId xmlns:a16="http://schemas.microsoft.com/office/drawing/2014/main" id="{85CD1016-FE72-6D41-FD46-7A5023E2E2B3}"/>
              </a:ext>
            </a:extLst>
          </p:cNvPr>
          <p:cNvSpPr/>
          <p:nvPr/>
        </p:nvSpPr>
        <p:spPr>
          <a:xfrm flipV="1">
            <a:off x="7047700" y="4223564"/>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4" name="Rectangle 45">
            <a:extLst>
              <a:ext uri="{FF2B5EF4-FFF2-40B4-BE49-F238E27FC236}">
                <a16:creationId xmlns:a16="http://schemas.microsoft.com/office/drawing/2014/main" id="{9643D6BF-B571-23BF-300E-6F1CC9DA3D1A}"/>
              </a:ext>
            </a:extLst>
          </p:cNvPr>
          <p:cNvSpPr/>
          <p:nvPr/>
        </p:nvSpPr>
        <p:spPr>
          <a:xfrm>
            <a:off x="858595" y="2776332"/>
            <a:ext cx="3707898" cy="548281"/>
          </a:xfrm>
          <a:prstGeom prst="wedgeRoundRectCallout">
            <a:avLst>
              <a:gd name="adj1" fmla="val 21514"/>
              <a:gd name="adj2" fmla="val 16016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連携先の計画も明示する。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（本ページはコンソーシアム共通の計画となる）</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76" name="Rectangle 45">
            <a:extLst>
              <a:ext uri="{FF2B5EF4-FFF2-40B4-BE49-F238E27FC236}">
                <a16:creationId xmlns:a16="http://schemas.microsoft.com/office/drawing/2014/main" id="{CD6A7560-48C0-1117-92A7-549BC1AB77E7}"/>
              </a:ext>
            </a:extLst>
          </p:cNvPr>
          <p:cNvSpPr/>
          <p:nvPr/>
        </p:nvSpPr>
        <p:spPr>
          <a:xfrm>
            <a:off x="7846966" y="2274270"/>
            <a:ext cx="3776767" cy="478472"/>
          </a:xfrm>
          <a:prstGeom prst="wedgeRoundRectCallout">
            <a:avLst>
              <a:gd name="adj1" fmla="val -40100"/>
              <a:gd name="adj2" fmla="val 26324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tx1"/>
                </a:solidFill>
                <a:latin typeface="Meiryo UI" panose="020B0604030504040204" pitchFamily="50" charset="-128"/>
                <a:ea typeface="Meiryo UI" panose="020B0604030504040204" pitchFamily="50" charset="-128"/>
              </a:rPr>
              <a:t>4</a:t>
            </a:r>
            <a:r>
              <a:rPr lang="ja-JP" altLang="en-US" sz="1400" dirty="0">
                <a:solidFill>
                  <a:schemeClr val="tx1"/>
                </a:solidFill>
                <a:latin typeface="Meiryo UI" panose="020B0604030504040204" pitchFamily="50" charset="-128"/>
                <a:ea typeface="Meiryo UI" panose="020B0604030504040204" pitchFamily="50" charset="-128"/>
              </a:rPr>
              <a:t>年度目のステージゲート審査における継続可否判断の基準となるマイルストーンを設定すること。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7889802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Rectangle 45">
            <a:extLst>
              <a:ext uri="{FF2B5EF4-FFF2-40B4-BE49-F238E27FC236}">
                <a16:creationId xmlns:a16="http://schemas.microsoft.com/office/drawing/2014/main" id="{EE5FB75C-10A7-0D82-7548-99D7DE2EC79E}"/>
              </a:ext>
            </a:extLst>
          </p:cNvPr>
          <p:cNvSpPr/>
          <p:nvPr/>
        </p:nvSpPr>
        <p:spPr>
          <a:xfrm>
            <a:off x="7966581" y="3425617"/>
            <a:ext cx="4069419" cy="781704"/>
          </a:xfrm>
          <a:prstGeom prst="wedgeRoundRectCallout">
            <a:avLst>
              <a:gd name="adj1" fmla="val -58209"/>
              <a:gd name="adj2" fmla="val -252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事業に関わる人員と担当内容の詳細をページを追加し説明すること。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6" name="Rectangle 45">
            <a:extLst>
              <a:ext uri="{FF2B5EF4-FFF2-40B4-BE49-F238E27FC236}">
                <a16:creationId xmlns:a16="http://schemas.microsoft.com/office/drawing/2014/main" id="{8EC4E84E-531B-DED3-1406-29FFB7594B36}"/>
              </a:ext>
            </a:extLst>
          </p:cNvPr>
          <p:cNvSpPr/>
          <p:nvPr/>
        </p:nvSpPr>
        <p:spPr>
          <a:xfrm>
            <a:off x="53125" y="5654447"/>
            <a:ext cx="5040000" cy="771706"/>
          </a:xfrm>
          <a:prstGeom prst="wedgeRoundRectCallout">
            <a:avLst>
              <a:gd name="adj1" fmla="val -15508"/>
              <a:gd name="adj2" fmla="val -83926"/>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委託先がある場合は、ここに担当内容とともに明記すること。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実証事業において</a:t>
            </a:r>
            <a:r>
              <a:rPr lang="en-US" altLang="ja-JP" sz="1400" dirty="0">
                <a:solidFill>
                  <a:schemeClr val="tx1"/>
                </a:solidFill>
                <a:latin typeface="Meiryo UI" panose="020B0604030504040204" pitchFamily="50" charset="-128"/>
                <a:ea typeface="Meiryo UI" panose="020B0604030504040204" pitchFamily="50" charset="-128"/>
              </a:rPr>
              <a:t>NEDO</a:t>
            </a:r>
            <a:r>
              <a:rPr lang="ja-JP" altLang="en-US" sz="1400" dirty="0">
                <a:solidFill>
                  <a:schemeClr val="tx1"/>
                </a:solidFill>
                <a:latin typeface="Meiryo UI" panose="020B0604030504040204" pitchFamily="50" charset="-128"/>
                <a:ea typeface="Meiryo UI" panose="020B0604030504040204" pitchFamily="50" charset="-128"/>
              </a:rPr>
              <a:t>の支援を受けないが重要な役割を持つ協力機関がある場合はその役割とともに記載すること。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）技術流出防止措置（技術情報管理）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コア重要技術等を特定し、その流出を防止するための具体的な取組を実施</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592845" y="1136598"/>
            <a:ext cx="11000326" cy="45380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コア重要技術等（</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）のうち非公知のものについて、その流出を防止するための措置が取られているかを確認</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「グリーンイノベーション基金事業の基本方針」における５</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（１）技術情報管理強化の該当箇所を参照</a:t>
            </a:r>
            <a:r>
              <a:rPr lang="ja-JP" altLang="en-US" sz="600" dirty="0">
                <a:ea typeface="Meiryo UI" panose="020B0604030504040204" pitchFamily="50" charset="-128"/>
                <a:cs typeface="ＭＳ 明朝" panose="02020609040205080304" pitchFamily="17" charset="-128"/>
              </a:rPr>
              <a:t>　</a:t>
            </a:r>
            <a:r>
              <a:rPr lang="en-US" altLang="ja-JP" sz="600" dirty="0">
                <a:ea typeface="Meiryo UI" panose="020B0604030504040204" pitchFamily="50" charset="-128"/>
                <a:cs typeface="ＭＳ 明朝" panose="02020609040205080304" pitchFamily="17" charset="-128"/>
                <a:hlinkClick r:id="rId3"/>
              </a:rPr>
              <a:t>https://www.meti.go.jp/policy/energy_environment/global_warming/gifund/index.html</a:t>
            </a:r>
            <a:endParaRPr lang="en-US" altLang="ja-JP" sz="1400" dirty="0">
              <a:ea typeface="Meiryo UI" panose="020B0604030504040204" pitchFamily="50" charset="-128"/>
              <a:cs typeface="ＭＳ 明朝" panose="02020609040205080304" pitchFamily="17" charset="-128"/>
            </a:endParaRPr>
          </a:p>
        </p:txBody>
      </p:sp>
      <p:graphicFrame>
        <p:nvGraphicFramePr>
          <p:cNvPr id="15" name="表 14">
            <a:extLst>
              <a:ext uri="{FF2B5EF4-FFF2-40B4-BE49-F238E27FC236}">
                <a16:creationId xmlns:a16="http://schemas.microsoft.com/office/drawing/2014/main" id="{271F7F7D-2A08-0EBD-53DA-440738D6BAB8}"/>
              </a:ext>
            </a:extLst>
          </p:cNvPr>
          <p:cNvGraphicFramePr>
            <a:graphicFrameLocks noGrp="1"/>
          </p:cNvGraphicFramePr>
          <p:nvPr/>
        </p:nvGraphicFramePr>
        <p:xfrm>
          <a:off x="611062" y="1618911"/>
          <a:ext cx="10982109" cy="5024048"/>
        </p:xfrm>
        <a:graphic>
          <a:graphicData uri="http://schemas.openxmlformats.org/drawingml/2006/table">
            <a:tbl>
              <a:tblPr>
                <a:tableStyleId>{5C22544A-7EE6-4342-B048-85BDC9FD1C3A}</a:tableStyleId>
              </a:tblPr>
              <a:tblGrid>
                <a:gridCol w="269966">
                  <a:extLst>
                    <a:ext uri="{9D8B030D-6E8A-4147-A177-3AD203B41FA5}">
                      <a16:colId xmlns:a16="http://schemas.microsoft.com/office/drawing/2014/main" val="1348640726"/>
                    </a:ext>
                  </a:extLst>
                </a:gridCol>
                <a:gridCol w="5680224">
                  <a:extLst>
                    <a:ext uri="{9D8B030D-6E8A-4147-A177-3AD203B41FA5}">
                      <a16:colId xmlns:a16="http://schemas.microsoft.com/office/drawing/2014/main" val="875720822"/>
                    </a:ext>
                  </a:extLst>
                </a:gridCol>
                <a:gridCol w="818605">
                  <a:extLst>
                    <a:ext uri="{9D8B030D-6E8A-4147-A177-3AD203B41FA5}">
                      <a16:colId xmlns:a16="http://schemas.microsoft.com/office/drawing/2014/main" val="2608779091"/>
                    </a:ext>
                  </a:extLst>
                </a:gridCol>
                <a:gridCol w="844732">
                  <a:extLst>
                    <a:ext uri="{9D8B030D-6E8A-4147-A177-3AD203B41FA5}">
                      <a16:colId xmlns:a16="http://schemas.microsoft.com/office/drawing/2014/main" val="560949942"/>
                    </a:ext>
                  </a:extLst>
                </a:gridCol>
                <a:gridCol w="3368582">
                  <a:extLst>
                    <a:ext uri="{9D8B030D-6E8A-4147-A177-3AD203B41FA5}">
                      <a16:colId xmlns:a16="http://schemas.microsoft.com/office/drawing/2014/main" val="2432869381"/>
                    </a:ext>
                  </a:extLst>
                </a:gridCol>
              </a:tblGrid>
              <a:tr h="360000">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88900" indent="0" algn="ctr" fontAlgn="ctr"/>
                      <a:r>
                        <a:rPr lang="ja-JP" altLang="en-US" sz="1200" b="1" u="none" strike="noStrike" dirty="0">
                          <a:effectLst/>
                          <a:latin typeface="Meiryo UI" panose="020B0604030504040204" pitchFamily="50" charset="-128"/>
                          <a:ea typeface="Meiryo UI" panose="020B0604030504040204" pitchFamily="50" charset="-128"/>
                        </a:rPr>
                        <a:t>取組事項</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①対応済</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全部又は一部</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未対応</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②の場合：現在の取組状況及び対応完了予定時期</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231568966"/>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１．</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コア重要技術等を特定している。</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例：○</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rgbClr val="FF0000"/>
                          </a:solidFill>
                          <a:effectLst/>
                          <a:latin typeface="Meiryo UI" panose="020B0604030504040204" pitchFamily="50" charset="-128"/>
                          <a:ea typeface="Meiryo UI" panose="020B0604030504040204" pitchFamily="50" charset="-128"/>
                        </a:rPr>
                        <a:t>　</a:t>
                      </a: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702563"/>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２．</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コア重要技術等にアクセス可能な従業員を必要最小限の範囲に制限している。</a:t>
                      </a:r>
                      <a:endParaRPr lang="en-US" altLang="ja-JP" sz="1200" u="none" strike="noStrike" dirty="0">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857908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３．</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コア重要技術等の適切な管理を行うために必要な体制や規程（社内ガイドライン等含む。）を整備している。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体制構築は実施済</a:t>
                      </a:r>
                      <a:endParaRPr lang="en-US" altLang="ja-JP" sz="1200" u="none" strike="noStrike" dirty="0">
                        <a:effectLst/>
                        <a:latin typeface="Meiryo UI" panose="020B0604030504040204" pitchFamily="50" charset="-128"/>
                        <a:ea typeface="Meiryo UI" panose="020B0604030504040204" pitchFamily="50" charset="-128"/>
                      </a:endParaRPr>
                    </a:p>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規程整備については策定作業中。２５年６月までに完了予定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336835"/>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４．</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上記２．に規定する従業員に対し相応の待遇（賃金、役職等の向上）を確保する等の手段により、当該従業員の退職等を通じたコア重要技術等の流出を防止する措置を講じている。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28098"/>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５．</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当該従業員が退職する際にはコア重要技術等に関する守秘義務の誓約を得ている。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090279"/>
                  </a:ext>
                </a:extLst>
              </a:tr>
              <a:tr h="487451">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６．</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労働基準法（昭和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号）、労働契約法（平成</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128</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号）その他関係する法律の諸規定に十分配慮しつつ、退職後の競業避止義務の誓約についても当該従業員の同意を得るための取組を行っている。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0314719"/>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７．</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実施者ではなく、取引先がコア重要技術等の全部又は一部を有する場合、当該コア重要技術等の全部又は一部を当該取引先が有すること及びその詳細に関して、当該取引先と秘密保持契約を締結している。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458435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８．</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当該取引先に対しても、２．～６．に相当する内容の措置を講じることを求め、その履行状況を定期的にレビューする等、取引先からのコア重要技術等の流出を防止するために必要な措置を講じている。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（その際に、私的独占の禁止及び公正取引の確保に関する法律</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54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、下請代金支払遅延等防止法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31</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及び下請中小企業振興法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の諸規定に十分配慮している。）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2998540"/>
                  </a:ext>
                </a:extLst>
              </a:tr>
            </a:tbl>
          </a:graphicData>
        </a:graphic>
      </p:graphicFrame>
      <p:sp>
        <p:nvSpPr>
          <p:cNvPr id="2" name="Title 1">
            <a:extLst>
              <a:ext uri="{FF2B5EF4-FFF2-40B4-BE49-F238E27FC236}">
                <a16:creationId xmlns:a16="http://schemas.microsoft.com/office/drawing/2014/main" id="{B1C226ED-FC3B-3D07-27D4-BC2842ED382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
        <p:nvSpPr>
          <p:cNvPr id="3" name="テキスト ボックス 2">
            <a:extLst>
              <a:ext uri="{FF2B5EF4-FFF2-40B4-BE49-F238E27FC236}">
                <a16:creationId xmlns:a16="http://schemas.microsoft.com/office/drawing/2014/main" id="{C0EFC382-07BD-5472-D84F-94BA86080128}"/>
              </a:ext>
            </a:extLst>
          </p:cNvPr>
          <p:cNvSpPr txBox="1"/>
          <p:nvPr/>
        </p:nvSpPr>
        <p:spPr>
          <a:xfrm>
            <a:off x="645898" y="6614011"/>
            <a:ext cx="6450227" cy="2381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50" dirty="0">
                <a:solidFill>
                  <a:schemeClr val="tx1"/>
                </a:solidFill>
              </a:rPr>
              <a:t>※</a:t>
            </a:r>
            <a:r>
              <a:rPr kumimoji="1" lang="ja-JP" altLang="en-US" sz="1050" dirty="0">
                <a:solidFill>
                  <a:schemeClr val="tx1"/>
                </a:solidFill>
              </a:rPr>
              <a:t>人事異動等があった場合においても適切な管理を行うことのできる体制となっているかという点にも留意</a:t>
            </a:r>
          </a:p>
        </p:txBody>
      </p:sp>
    </p:spTree>
    <p:extLst>
      <p:ext uri="{BB962C8B-B14F-4D97-AF65-F5344CB8AC3E}">
        <p14:creationId xmlns:p14="http://schemas.microsoft.com/office/powerpoint/2010/main" val="3624038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）技術流出防止措置（技術移転防止</a:t>
            </a:r>
            <a:r>
              <a:rPr kumimoji="1" lang="en-US" altLang="ja-JP" sz="2000" dirty="0"/>
              <a:t>(</a:t>
            </a:r>
            <a:r>
              <a:rPr kumimoji="1" lang="ja-JP" altLang="en-US" sz="2000" dirty="0"/>
              <a:t>事前相談</a:t>
            </a:r>
            <a:r>
              <a:rPr kumimoji="1" lang="en-US" altLang="ja-JP" sz="2000" dirty="0"/>
              <a:t>)</a:t>
            </a:r>
            <a:r>
              <a:rPr kumimoji="1" lang="ja-JP" altLang="en-US" sz="2000" dirty="0"/>
              <a:t>）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該当行為を行う場合に担当省庁への事前相談行い、その結果等を報告</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917452" cy="581209"/>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他者又は他国に対し、以下に掲げるいずれかの行為を行うに当たって、以下①又は②に該当する場合は、当該行為を実施する前に、十分な時間的余裕をもって</a:t>
            </a:r>
            <a:r>
              <a:rPr lang="ja-JP" altLang="en-US" sz="1400" b="1" u="sng" dirty="0">
                <a:ea typeface="Meiryo UI" panose="020B0604030504040204" pitchFamily="50" charset="-128"/>
                <a:cs typeface="ＭＳ 明朝" panose="02020609040205080304" pitchFamily="17" charset="-128"/>
              </a:rPr>
              <a:t>担当省庁に事前に相談し、その結果等を報告（当該行為を実施していない場合は、その旨を報告）</a:t>
            </a:r>
            <a:endParaRPr lang="en-US" altLang="ja-JP" sz="1400" b="1" u="sng" dirty="0">
              <a:ea typeface="Meiryo UI" panose="020B0604030504040204" pitchFamily="50" charset="-128"/>
              <a:cs typeface="ＭＳ 明朝" panose="02020609040205080304" pitchFamily="17" charset="-128"/>
            </a:endParaRPr>
          </a:p>
        </p:txBody>
      </p:sp>
      <p:sp>
        <p:nvSpPr>
          <p:cNvPr id="6" name="ee4pContent3">
            <a:extLst>
              <a:ext uri="{FF2B5EF4-FFF2-40B4-BE49-F238E27FC236}">
                <a16:creationId xmlns:a16="http://schemas.microsoft.com/office/drawing/2014/main" id="{EFECE672-D84A-568F-9998-29C233B31691}"/>
              </a:ext>
            </a:extLst>
          </p:cNvPr>
          <p:cNvSpPr txBox="1"/>
          <p:nvPr/>
        </p:nvSpPr>
        <p:spPr>
          <a:xfrm>
            <a:off x="645898" y="1809697"/>
            <a:ext cx="10934700" cy="2400657"/>
          </a:xfrm>
          <a:prstGeom prst="rect">
            <a:avLst/>
          </a:prstGeom>
          <a:noFill/>
          <a:ln w="19050" cap="rnd"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① コア重要技術等の強制的な技術移転のおそれがあること又は次に掲げる他者の属性によりコア重要技術等の流出のおそれがあることを申請者が知った場合</a:t>
            </a:r>
          </a:p>
          <a:p>
            <a:pPr marL="108000" lvl="1" indent="0">
              <a:buSzPct val="100000"/>
              <a:buNone/>
            </a:pPr>
            <a:r>
              <a:rPr kumimoji="1" lang="ja-JP" altLang="en-US" sz="1200" dirty="0">
                <a:ea typeface="Meiryo UI" panose="020B0604030504040204" pitchFamily="50" charset="-128"/>
              </a:rPr>
              <a:t>　イ　過去五年間において、国際連合の決議その他国際的な基準に違反した実績がある者</a:t>
            </a:r>
          </a:p>
          <a:p>
            <a:pPr marL="108000" lvl="1" indent="0">
              <a:buSzPct val="100000"/>
              <a:buNone/>
            </a:pPr>
            <a:r>
              <a:rPr kumimoji="1" lang="ja-JP" altLang="en-US" sz="1200" dirty="0">
                <a:ea typeface="Meiryo UI" panose="020B0604030504040204" pitchFamily="50" charset="-128"/>
              </a:rPr>
              <a:t>　ロ　外国政府等による影響を受けて事業を行う者</a:t>
            </a:r>
          </a:p>
          <a:p>
            <a:pPr marL="108000" lvl="1" indent="0">
              <a:buSzPct val="100000"/>
              <a:buNone/>
            </a:pPr>
            <a:r>
              <a:rPr kumimoji="1" lang="ja-JP" altLang="en-US" sz="1200" dirty="0">
                <a:ea typeface="Meiryo UI" panose="020B0604030504040204" pitchFamily="50" charset="-128"/>
              </a:rPr>
              <a:t>②①に掲げるおそれがあるとして担当省庁から事前相談をすべき旨の連絡を受けた場合</a:t>
            </a: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＜他者又は他国に対する行為＞</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ⅰ</a:t>
            </a:r>
            <a:r>
              <a:rPr kumimoji="1" lang="ja-JP" altLang="en-US" sz="1200" dirty="0">
                <a:ea typeface="Meiryo UI" panose="020B0604030504040204" pitchFamily="50" charset="-128"/>
              </a:rPr>
              <a:t>）他者（実施者の子会社を含む。以下同じ。）に対し、コア重要技術等に係る知的財産権を移転する、研究開発・社会実装計画の対象とする取組に係る事業を譲渡する等、コア重要技術等そのものを移転する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ea typeface="Meiryo UI" panose="020B0604030504040204" pitchFamily="50" charset="-128"/>
              </a:rPr>
              <a:t>）他者に対し、コア重要技術等を提供する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ⅲ</a:t>
            </a:r>
            <a:r>
              <a:rPr kumimoji="1" lang="ja-JP" altLang="en-US" sz="1200" dirty="0">
                <a:ea typeface="Meiryo UI" panose="020B0604030504040204" pitchFamily="50" charset="-128"/>
              </a:rPr>
              <a:t>）他者と、コア重要技術等に関する共同研究開発を行う</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ⅳ</a:t>
            </a:r>
            <a:r>
              <a:rPr kumimoji="1" lang="ja-JP" altLang="en-US" sz="1200" dirty="0">
                <a:ea typeface="Meiryo UI" panose="020B0604030504040204" pitchFamily="50" charset="-128"/>
              </a:rPr>
              <a:t>）他国において、コア重要技術等に係る研究開発を行う</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ⅴ</a:t>
            </a:r>
            <a:r>
              <a:rPr kumimoji="1" lang="ja-JP" altLang="en-US" sz="1200" dirty="0">
                <a:ea typeface="Meiryo UI" panose="020B0604030504040204" pitchFamily="50" charset="-128"/>
              </a:rPr>
              <a:t>）他国において、コア重要技術等を⽤いた製品等を⽣産する拠点を建設し、又は既存の⽣産拠点における設備投資を行い、結果として当該⽣産拠点における当該製品等の製造能力が</a:t>
            </a:r>
            <a:r>
              <a:rPr kumimoji="1" lang="en-US" altLang="ja-JP" sz="1200" dirty="0">
                <a:ea typeface="Meiryo UI" panose="020B0604030504040204" pitchFamily="50" charset="-128"/>
              </a:rPr>
              <a:t>10</a:t>
            </a:r>
            <a:r>
              <a:rPr kumimoji="1" lang="ja-JP" altLang="en-US" sz="1200" dirty="0">
                <a:ea typeface="Meiryo UI" panose="020B0604030504040204" pitchFamily="50" charset="-128"/>
              </a:rPr>
              <a:t>％を超える割合で増強する（ただし、当該⽣産拠点で⽣産する当該製品等の</a:t>
            </a:r>
            <a:r>
              <a:rPr kumimoji="1" lang="en-US" altLang="ja-JP" sz="1200" dirty="0">
                <a:ea typeface="Meiryo UI" panose="020B0604030504040204" pitchFamily="50" charset="-128"/>
              </a:rPr>
              <a:t>85</a:t>
            </a:r>
            <a:r>
              <a:rPr kumimoji="1" lang="ja-JP" altLang="en-US" sz="1200" dirty="0">
                <a:ea typeface="Meiryo UI" panose="020B0604030504040204" pitchFamily="50" charset="-128"/>
              </a:rPr>
              <a:t>％以上が当該他国で消費される場合を除く。）</a:t>
            </a:r>
            <a:endParaRPr kumimoji="1" lang="en-US" altLang="ja-JP" sz="1200" dirty="0">
              <a:ea typeface="Meiryo UI" panose="020B0604030504040204" pitchFamily="50" charset="-128"/>
            </a:endParaRPr>
          </a:p>
        </p:txBody>
      </p:sp>
      <p:sp>
        <p:nvSpPr>
          <p:cNvPr id="2" name="ee4pContent3">
            <a:extLst>
              <a:ext uri="{FF2B5EF4-FFF2-40B4-BE49-F238E27FC236}">
                <a16:creationId xmlns:a16="http://schemas.microsoft.com/office/drawing/2014/main" id="{03CAD343-A3BD-2D2A-51DD-28A9A2D3D945}"/>
              </a:ext>
            </a:extLst>
          </p:cNvPr>
          <p:cNvSpPr txBox="1"/>
          <p:nvPr/>
        </p:nvSpPr>
        <p:spPr>
          <a:xfrm>
            <a:off x="628650" y="4392558"/>
            <a:ext cx="1557370" cy="215444"/>
          </a:xfrm>
          <a:prstGeom prst="rect">
            <a:avLst/>
          </a:prstGeom>
          <a:noFill/>
          <a:ln w="19050"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b="1" dirty="0">
                <a:ea typeface="Meiryo UI" panose="020B0604030504040204" pitchFamily="50" charset="-128"/>
              </a:rPr>
              <a:t>＜結果等の報告＞</a:t>
            </a:r>
            <a:endParaRPr kumimoji="1" lang="en-US" altLang="ja-JP" sz="1400" b="1" dirty="0">
              <a:ea typeface="Meiryo UI" panose="020B0604030504040204" pitchFamily="50" charset="-128"/>
            </a:endParaRPr>
          </a:p>
        </p:txBody>
      </p:sp>
      <p:sp>
        <p:nvSpPr>
          <p:cNvPr id="5" name="ee4pContent3">
            <a:extLst>
              <a:ext uri="{FF2B5EF4-FFF2-40B4-BE49-F238E27FC236}">
                <a16:creationId xmlns:a16="http://schemas.microsoft.com/office/drawing/2014/main" id="{AA2C0327-CFA0-918E-29DA-544376DF5B75}"/>
              </a:ext>
            </a:extLst>
          </p:cNvPr>
          <p:cNvSpPr txBox="1"/>
          <p:nvPr/>
        </p:nvSpPr>
        <p:spPr>
          <a:xfrm>
            <a:off x="645898" y="4608002"/>
            <a:ext cx="10934700" cy="2061086"/>
          </a:xfrm>
          <a:prstGeom prst="rect">
            <a:avLst/>
          </a:prstGeom>
          <a:noFill/>
          <a:ln w="19050" cap="rnd"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例：（事前相談結果）</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Ｘ国において、同国を拠点とする１００％子会社に実証試験の一部を外注する計画があったところ、●月●日に○○省＊＊＊課に事前相談を実施。～～という条件の下、計画どおりに実証試験を●月に実施済。</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Ｙ国のＺ社から、ＧＩ基金事業における研究開発に関係するコア重要技術に関する問い合わせがあったところ、●月●日に○○省＊＊＊課に事前相談を実施。結果、問い合わせには応じないこととした。</a:t>
            </a:r>
            <a:endParaRPr kumimoji="1" lang="en-US" altLang="ja-JP" sz="1200" dirty="0">
              <a:ea typeface="Meiryo UI" panose="020B0604030504040204" pitchFamily="50" charset="-128"/>
            </a:endParaRP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例：（該当行為をしていない場合の報告）</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外国企業との共同研究等は特段行っていない。</a:t>
            </a:r>
          </a:p>
          <a:p>
            <a:pPr lvl="1">
              <a:buSzPct val="100000"/>
              <a:buFont typeface="Wingdings" panose="05000000000000000000" pitchFamily="2" charset="2"/>
              <a:buChar char="l"/>
            </a:pPr>
            <a:r>
              <a:rPr kumimoji="1" lang="ja-JP" altLang="en-US" sz="1200" dirty="0">
                <a:ea typeface="Meiryo UI" panose="020B0604030504040204" pitchFamily="50" charset="-128"/>
              </a:rPr>
              <a:t>２０２４年度においては、外国企業Ａ社（Ｘ国籍）との共同研究を実施したが、要件に該当するような者ではなく、●●に係る基礎検討において助言をいただいたものであり、コア重要技術等の提供は行っていない。</a:t>
            </a:r>
            <a:endParaRPr kumimoji="1" lang="en-US" altLang="ja-JP" sz="1200" dirty="0">
              <a:ea typeface="Meiryo UI" panose="020B0604030504040204" pitchFamily="50" charset="-128"/>
            </a:endParaRPr>
          </a:p>
        </p:txBody>
      </p:sp>
      <p:sp>
        <p:nvSpPr>
          <p:cNvPr id="4" name="Title 1">
            <a:extLst>
              <a:ext uri="{FF2B5EF4-FFF2-40B4-BE49-F238E27FC236}">
                <a16:creationId xmlns:a16="http://schemas.microsoft.com/office/drawing/2014/main" id="{CBF9C46F-EFCD-76BB-5254-41299F936C9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Tree>
    <p:extLst>
      <p:ext uri="{BB962C8B-B14F-4D97-AF65-F5344CB8AC3E}">
        <p14:creationId xmlns:p14="http://schemas.microsoft.com/office/powerpoint/2010/main" val="1229273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3</a:t>
            </a:r>
            <a:r>
              <a:rPr lang="ja-JP" altLang="en-US" sz="2000" dirty="0"/>
              <a:t>）提案者情報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83960969"/>
              </p:ext>
            </p:extLst>
          </p:nvPr>
        </p:nvGraphicFramePr>
        <p:xfrm>
          <a:off x="343844" y="2955764"/>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2591313"/>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401423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4103857204"/>
              </p:ext>
            </p:extLst>
          </p:nvPr>
        </p:nvGraphicFramePr>
        <p:xfrm>
          <a:off x="356583" y="4379717"/>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F1A76-C02E-A8F3-ABAD-0B72CD9D92D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64BC010-4A5C-C4C7-40F4-6FA6C3608C7B}"/>
              </a:ext>
            </a:extLst>
          </p:cNvPr>
          <p:cNvSpPr/>
          <p:nvPr/>
        </p:nvSpPr>
        <p:spPr>
          <a:xfrm>
            <a:off x="1278577" y="2875730"/>
            <a:ext cx="9634846" cy="110654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補足資料</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4" name="吹き出し: 四角形 48">
            <a:extLst>
              <a:ext uri="{FF2B5EF4-FFF2-40B4-BE49-F238E27FC236}">
                <a16:creationId xmlns:a16="http://schemas.microsoft.com/office/drawing/2014/main" id="{DADEC946-BA74-74A1-0C06-47DD390194B7}"/>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補足資料がない場合は</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600" dirty="0">
                <a:solidFill>
                  <a:schemeClr val="tx1"/>
                </a:solidFill>
                <a:latin typeface="Meiryo UI" panose="020B0604030504040204" pitchFamily="50" charset="-128"/>
                <a:ea typeface="Meiryo UI" panose="020B0604030504040204" pitchFamily="50" charset="-128"/>
              </a:rPr>
              <a:t>このページ以降は削除</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66456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316C0-8081-3159-7656-3D110313BE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9C08933-FAC9-A289-E0DF-3C56EB512F39}"/>
              </a:ext>
            </a:extLst>
          </p:cNvPr>
          <p:cNvSpPr txBox="1">
            <a:spLocks/>
          </p:cNvSpPr>
          <p:nvPr/>
        </p:nvSpPr>
        <p:spPr>
          <a:xfrm>
            <a:off x="513631" y="2154635"/>
            <a:ext cx="11164738" cy="2548729"/>
          </a:xfrm>
          <a:prstGeom prst="rect">
            <a:avLst/>
          </a:prstGeom>
          <a:solidFill>
            <a:schemeClr val="tx2">
              <a:lumMod val="40000"/>
              <a:lumOff val="60000"/>
            </a:schemeClr>
          </a:solidFill>
        </p:spPr>
        <p:txBody>
          <a:bodyPr vert="horz" wrap="square" lIns="36000" tIns="180000" rIns="180000" bIns="180000" rtlCol="0" anchor="ctr">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355600" indent="-174625">
              <a:spcAft>
                <a:spcPts val="600"/>
              </a:spcAft>
            </a:pPr>
            <a:r>
              <a:rPr kumimoji="1" lang="ja-JP" altLang="en-US" dirty="0">
                <a:solidFill>
                  <a:schemeClr val="tx1"/>
                </a:solidFill>
              </a:rPr>
              <a:t>・他の参画企業に秘匿する必要がある個別の研究開発内容こちらに記載してください。</a:t>
            </a:r>
            <a:endParaRPr kumimoji="1" lang="en-US" altLang="ja-JP" dirty="0">
              <a:solidFill>
                <a:schemeClr val="tx1"/>
              </a:solidFill>
            </a:endParaRPr>
          </a:p>
          <a:p>
            <a:pPr marL="355600" indent="-174625">
              <a:lnSpc>
                <a:spcPct val="100000"/>
              </a:lnSpc>
              <a:spcAft>
                <a:spcPts val="600"/>
              </a:spcAft>
            </a:pPr>
            <a:r>
              <a:rPr kumimoji="1" lang="ja-JP" altLang="en-US" dirty="0">
                <a:solidFill>
                  <a:schemeClr val="tx1"/>
                </a:solidFill>
              </a:rPr>
              <a:t>・研究開発内容の詳細に関する補足説明なども必要に応じてこちらに記載してください。</a:t>
            </a:r>
            <a:endParaRPr kumimoji="1" lang="en-US" altLang="ja-JP" dirty="0">
              <a:solidFill>
                <a:schemeClr val="tx1"/>
              </a:solidFill>
            </a:endParaRPr>
          </a:p>
          <a:p>
            <a:pPr marL="182563" indent="-1588"/>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endParaRPr kumimoji="1" lang="ja-JP" altLang="en-US" sz="1800" dirty="0">
              <a:solidFill>
                <a:srgbClr val="FF0000"/>
              </a:solidFill>
            </a:endParaRPr>
          </a:p>
        </p:txBody>
      </p:sp>
    </p:spTree>
    <p:extLst>
      <p:ext uri="{BB962C8B-B14F-4D97-AF65-F5344CB8AC3E}">
        <p14:creationId xmlns:p14="http://schemas.microsoft.com/office/powerpoint/2010/main" val="12626988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（参考）事業計画・研究開発計画の関係性（３社コンソーシアムにおける提案の場合）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自社の事業計画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179670" y="2467697"/>
            <a:ext cx="347433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他の参画企業２の研究開発計画</a:t>
            </a:r>
          </a:p>
        </p:txBody>
      </p:sp>
      <p:sp>
        <p:nvSpPr>
          <p:cNvPr id="12" name="テキスト ボックス 11"/>
          <p:cNvSpPr txBox="1"/>
          <p:nvPr/>
        </p:nvSpPr>
        <p:spPr>
          <a:xfrm>
            <a:off x="6609344" y="4694028"/>
            <a:ext cx="358824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他の参画企業１の研究開発計画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本ビジョンの記載項目に関する関係性を示しています。なお、支援を受けず、独自に行う関連の研究開発については、自社の事業計画に記載ください。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１．事業戦略・事業計画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、及び、</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３．イノベーション推進体制</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自社</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２．研究開発計画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cxnSp>
        <p:nvCxnSpPr>
          <p:cNvPr id="23" name="直線コネクタ 22">
            <a:extLst>
              <a:ext uri="{FF2B5EF4-FFF2-40B4-BE49-F238E27FC236}">
                <a16:creationId xmlns:a16="http://schemas.microsoft.com/office/drawing/2014/main" id="{89CFE28F-E8F2-AE84-42E5-0084B462E714}"/>
              </a:ext>
            </a:extLst>
          </p:cNvPr>
          <p:cNvCxnSpPr/>
          <p:nvPr/>
        </p:nvCxnSpPr>
        <p:spPr>
          <a:xfrm flipH="1" flipV="1">
            <a:off x="3085609" y="3129697"/>
            <a:ext cx="611270" cy="509049"/>
          </a:xfrm>
          <a:prstGeom prst="line">
            <a:avLst/>
          </a:prstGeom>
          <a:ln w="19050" cap="rnd">
            <a:solidFill>
              <a:srgbClr val="7030A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0F93AC9-4C24-9D0B-ECE7-2942CFB92867}"/>
              </a:ext>
            </a:extLst>
          </p:cNvPr>
          <p:cNvCxnSpPr>
            <a:cxnSpLocks/>
          </p:cNvCxnSpPr>
          <p:nvPr/>
        </p:nvCxnSpPr>
        <p:spPr>
          <a:xfrm flipH="1" flipV="1">
            <a:off x="6039446" y="4665076"/>
            <a:ext cx="663358" cy="361765"/>
          </a:xfrm>
          <a:prstGeom prst="line">
            <a:avLst/>
          </a:prstGeom>
          <a:ln w="19050" cap="rnd">
            <a:solidFill>
              <a:srgbClr val="F79646"/>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38E87DF-7C6E-180C-5EBC-C190858F43A8}"/>
              </a:ext>
            </a:extLst>
          </p:cNvPr>
          <p:cNvSpPr txBox="1"/>
          <p:nvPr/>
        </p:nvSpPr>
        <p:spPr>
          <a:xfrm>
            <a:off x="6921058" y="5334624"/>
            <a:ext cx="559586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600" dirty="0">
                <a:solidFill>
                  <a:srgbClr val="FF0000"/>
                </a:solidFill>
              </a:rPr>
              <a:t>・・・幹事会社が取りまとめて作成したものを共有してください。</a:t>
            </a:r>
          </a:p>
        </p:txBody>
      </p:sp>
    </p:spTree>
    <p:extLst>
      <p:ext uri="{BB962C8B-B14F-4D97-AF65-F5344CB8AC3E}">
        <p14:creationId xmlns:p14="http://schemas.microsoft.com/office/powerpoint/2010/main" val="4092628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A468D24C-7A1B-8B57-0D66-335841B77075}"/>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10418</Words>
  <Application>Microsoft Office PowerPoint</Application>
  <PresentationFormat>ワイド画面</PresentationFormat>
  <Paragraphs>1148</Paragraphs>
  <Slides>34</Slides>
  <Notes>3</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34</vt:i4>
      </vt:variant>
      <vt:variant>
        <vt:lpstr>目的別スライド ショー</vt:lpstr>
      </vt:variant>
      <vt:variant>
        <vt:i4>1</vt:i4>
      </vt:variant>
    </vt:vector>
  </HeadingPairs>
  <TitlesOfParts>
    <vt:vector size="41" baseType="lpstr">
      <vt:lpstr>Meiryo UI</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（参考）事業計画・研究開発計画の関係性（３社コンソーシアムにおける提案の場合）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2025-10-01T04:40:49Z</dcterms:created>
  <dcterms:modified xsi:type="dcterms:W3CDTF">2025-10-01T04:40:58Z</dcterms:modified>
</cp:coreProperties>
</file>